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70" r:id="rId2"/>
    <p:sldId id="289" r:id="rId3"/>
    <p:sldId id="291" r:id="rId4"/>
    <p:sldId id="292" r:id="rId5"/>
    <p:sldId id="294" r:id="rId6"/>
    <p:sldId id="299" r:id="rId7"/>
    <p:sldId id="293" r:id="rId8"/>
    <p:sldId id="297" r:id="rId9"/>
    <p:sldId id="298" r:id="rId10"/>
    <p:sldId id="296" r:id="rId11"/>
    <p:sldId id="287" r:id="rId12"/>
    <p:sldId id="288" r:id="rId1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20" userDrawn="1">
          <p15:clr>
            <a:srgbClr val="A4A3A4"/>
          </p15:clr>
        </p15:guide>
        <p15:guide id="2" pos="624" userDrawn="1">
          <p15:clr>
            <a:srgbClr val="A4A3A4"/>
          </p15:clr>
        </p15:guide>
        <p15:guide id="3" pos="2808" userDrawn="1">
          <p15:clr>
            <a:srgbClr val="A4A3A4"/>
          </p15:clr>
        </p15:guide>
        <p15:guide id="4" orient="horz" pos="2988" userDrawn="1">
          <p15:clr>
            <a:srgbClr val="A4A3A4"/>
          </p15:clr>
        </p15:guide>
        <p15:guide id="5" orient="horz" pos="708" userDrawn="1">
          <p15:clr>
            <a:srgbClr val="A4A3A4"/>
          </p15:clr>
        </p15:guide>
        <p15:guide id="6" orient="horz" pos="468" userDrawn="1">
          <p15:clr>
            <a:srgbClr val="A4A3A4"/>
          </p15:clr>
        </p15:guide>
        <p15:guide id="7" orient="horz" pos="2244" userDrawn="1">
          <p15:clr>
            <a:srgbClr val="A4A3A4"/>
          </p15:clr>
        </p15:guide>
        <p15:guide id="8" pos="1848" userDrawn="1">
          <p15:clr>
            <a:srgbClr val="A4A3A4"/>
          </p15:clr>
        </p15:guide>
        <p15:guide id="9" pos="3336" userDrawn="1">
          <p15:clr>
            <a:srgbClr val="A4A3A4"/>
          </p15:clr>
        </p15:guide>
        <p15:guide id="10" pos="4824" userDrawn="1">
          <p15:clr>
            <a:srgbClr val="A4A3A4"/>
          </p15:clr>
        </p15:guide>
        <p15:guide id="11" orient="horz" pos="24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iss, Kellie" initials="B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F00"/>
    <a:srgbClr val="333333"/>
    <a:srgbClr val="DADBDB"/>
    <a:srgbClr val="696A6D"/>
    <a:srgbClr val="A1A1A4"/>
    <a:srgbClr val="C2D1D4"/>
    <a:srgbClr val="AFDDD2"/>
    <a:srgbClr val="E9D666"/>
    <a:srgbClr val="94A545"/>
    <a:srgbClr val="4259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0"/>
    <p:restoredTop sz="70826" autoAdjust="0"/>
  </p:normalViewPr>
  <p:slideViewPr>
    <p:cSldViewPr snapToGrid="0" showGuides="1">
      <p:cViewPr varScale="1">
        <p:scale>
          <a:sx n="95" d="100"/>
          <a:sy n="95" d="100"/>
        </p:scale>
        <p:origin x="1752" y="184"/>
      </p:cViewPr>
      <p:guideLst>
        <p:guide orient="horz" pos="1020"/>
        <p:guide pos="624"/>
        <p:guide pos="2808"/>
        <p:guide orient="horz" pos="2988"/>
        <p:guide orient="horz" pos="708"/>
        <p:guide orient="horz" pos="468"/>
        <p:guide orient="horz" pos="2244"/>
        <p:guide pos="1848"/>
        <p:guide pos="3336"/>
        <p:guide pos="4824"/>
        <p:guide orient="horz" pos="2412"/>
      </p:guideLst>
    </p:cSldViewPr>
  </p:slideViewPr>
  <p:outlineViewPr>
    <p:cViewPr>
      <p:scale>
        <a:sx n="33" d="100"/>
        <a:sy n="33" d="100"/>
      </p:scale>
      <p:origin x="0" y="-16488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 varScale="1">
      <p:scale>
        <a:sx n="100" d="100"/>
        <a:sy n="100" d="100"/>
      </p:scale>
      <p:origin x="0" y="-6936"/>
    </p:cViewPr>
  </p:sorterViewPr>
  <p:notesViewPr>
    <p:cSldViewPr snapToGrid="0" showGuides="1">
      <p:cViewPr varScale="1">
        <p:scale>
          <a:sx n="88" d="100"/>
          <a:sy n="88" d="100"/>
        </p:scale>
        <p:origin x="244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DDDB3-FA51-FA4B-AD0A-B20099F8896D}" type="datetimeFigureOut">
              <a:rPr lang="en-US" smtClean="0"/>
              <a:t>10/20/21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3A4A8-36D1-9B42-BB99-419E94051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08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959DE8-BC8A-9342-BA3F-D795D5990682}" type="datetimeFigureOut">
              <a:rPr lang="en-US"/>
              <a:pPr>
                <a:defRPr/>
              </a:pPr>
              <a:t>10/20/21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696D1D-ED38-CE46-A803-2C7949BBFEE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152948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30748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33750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19818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63300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63340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88382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21534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30782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86469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0302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6D1D-ED38-CE46-A803-2C7949BBFEE6}" type="slidenum">
              <a:rPr lang="en-US" altLang="x-none" smtClean="0"/>
              <a:pPr/>
              <a:t>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90087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ADBD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8622" y="1785855"/>
            <a:ext cx="5388408" cy="993446"/>
          </a:xfrm>
        </p:spPr>
        <p:txBody>
          <a:bodyPr anchor="b"/>
          <a:lstStyle>
            <a:lvl1pPr>
              <a:defRPr sz="2800">
                <a:solidFill>
                  <a:schemeClr val="accent1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2570" y="2860770"/>
            <a:ext cx="4978059" cy="467512"/>
          </a:xfrm>
        </p:spPr>
        <p:txBody>
          <a:bodyPr anchor="ctr"/>
          <a:lstStyle>
            <a:lvl1pPr marL="0" indent="0" algn="l">
              <a:buNone/>
              <a:defRPr sz="1700">
                <a:solidFill>
                  <a:srgbClr val="696A6D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51" y="4076801"/>
            <a:ext cx="2717826" cy="46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5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|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30" y="2188028"/>
            <a:ext cx="7251049" cy="79683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1397" y="4663981"/>
            <a:ext cx="719470" cy="274638"/>
          </a:xfrm>
        </p:spPr>
        <p:txBody>
          <a:bodyPr/>
          <a:lstStyle>
            <a:lvl1pPr defTabSz="914400">
              <a:defRPr>
                <a:solidFill>
                  <a:srgbClr val="696A6D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fld id="{DA86648E-21C2-4E4D-995E-31FFBD2E87B9}" type="slidenum">
              <a:rPr lang="x-none" altLang="x-none" smtClean="0"/>
              <a:pPr/>
              <a:t>‹#›</a:t>
            </a:fld>
            <a:endParaRPr lang="en-US" altLang="x-none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02471" y="2860770"/>
            <a:ext cx="6702536" cy="467512"/>
          </a:xfrm>
        </p:spPr>
        <p:txBody>
          <a:bodyPr anchor="ctr"/>
          <a:lstStyle>
            <a:lvl1pPr marL="0" indent="0" algn="l">
              <a:buNone/>
              <a:defRPr sz="1700">
                <a:solidFill>
                  <a:srgbClr val="696A6D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60" y="4076719"/>
            <a:ext cx="2728128" cy="46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138785" y="4662606"/>
            <a:ext cx="792782" cy="274638"/>
          </a:xfrm>
        </p:spPr>
        <p:txBody>
          <a:bodyPr/>
          <a:lstStyle/>
          <a:p>
            <a:fld id="{4572941C-6974-BE4E-9E84-DF4E3BF99134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013254" y="1604200"/>
            <a:ext cx="7133900" cy="3232554"/>
          </a:xfrm>
        </p:spPr>
        <p:txBody>
          <a:bodyPr/>
          <a:lstStyle>
            <a:lvl1pPr marL="137160" indent="-137160">
              <a:spcBef>
                <a:spcPts val="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§"/>
              <a:defRPr sz="1200">
                <a:solidFill>
                  <a:srgbClr val="696A6D"/>
                </a:solidFill>
                <a:latin typeface="+mn-lt"/>
              </a:defRPr>
            </a:lvl1pPr>
            <a:lvl2pPr marL="320040" indent="-137160">
              <a:spcBef>
                <a:spcPts val="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§"/>
              <a:defRPr sz="1200">
                <a:solidFill>
                  <a:srgbClr val="696A6D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1200">
                <a:solidFill>
                  <a:srgbClr val="696A6D"/>
                </a:solidFill>
                <a:latin typeface="+mn-lt"/>
                <a:ea typeface="Franklin Gothic Medium" charset="0"/>
                <a:cs typeface="Franklin Gothic Medium" charset="0"/>
              </a:defRPr>
            </a:lvl3pPr>
            <a:lvl4pPr>
              <a:defRPr sz="1200">
                <a:solidFill>
                  <a:srgbClr val="696A6D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4pPr>
            <a:lvl5pPr>
              <a:defRPr sz="1200">
                <a:solidFill>
                  <a:srgbClr val="696A6D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74"/>
          <a:stretch/>
        </p:blipFill>
        <p:spPr>
          <a:xfrm>
            <a:off x="8111864" y="4391252"/>
            <a:ext cx="607286" cy="4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3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Imag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003300" y="1603297"/>
            <a:ext cx="3444947" cy="3196992"/>
          </a:xfr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695825" y="1602388"/>
            <a:ext cx="3421349" cy="3168992"/>
          </a:xfrm>
        </p:spPr>
        <p:txBody>
          <a:bodyPr/>
          <a:lstStyle>
            <a:lvl1pPr>
              <a:spcAft>
                <a:spcPts val="600"/>
              </a:spcAft>
              <a:defRPr>
                <a:latin typeface="+mn-lt"/>
              </a:defRPr>
            </a:lvl1pPr>
            <a:lvl2pPr>
              <a:spcAft>
                <a:spcPts val="600"/>
              </a:spcAft>
              <a:defRPr>
                <a:latin typeface="+mn-lt"/>
              </a:defRPr>
            </a:lvl2pPr>
            <a:lvl3pPr>
              <a:spcAft>
                <a:spcPts val="600"/>
              </a:spcAft>
              <a:defRPr>
                <a:latin typeface="+mn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74"/>
          <a:stretch/>
        </p:blipFill>
        <p:spPr>
          <a:xfrm>
            <a:off x="8111864" y="4391252"/>
            <a:ext cx="607286" cy="4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80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2 Copy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10653" y="1601325"/>
            <a:ext cx="3561348" cy="3231932"/>
          </a:xfrm>
        </p:spPr>
        <p:txBody>
          <a:bodyPr numCol="1" spcCol="18288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8263" y="1603375"/>
            <a:ext cx="3576311" cy="322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74"/>
          <a:stretch/>
        </p:blipFill>
        <p:spPr>
          <a:xfrm>
            <a:off x="8111864" y="4391252"/>
            <a:ext cx="607286" cy="4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84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Image (More Spac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47"/>
          <a:stretch/>
        </p:blipFill>
        <p:spPr>
          <a:xfrm>
            <a:off x="0" y="0"/>
            <a:ext cx="290351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003300" y="1601966"/>
            <a:ext cx="7158844" cy="3348169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31446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1003300" y="1663200"/>
            <a:ext cx="7143854" cy="2825750"/>
          </a:xfr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74"/>
          <a:stretch/>
        </p:blipFill>
        <p:spPr>
          <a:xfrm>
            <a:off x="8111864" y="4391252"/>
            <a:ext cx="607286" cy="4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92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1011238" y="1663725"/>
            <a:ext cx="7113431" cy="29559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74"/>
          <a:stretch/>
        </p:blipFill>
        <p:spPr>
          <a:xfrm>
            <a:off x="8111864" y="4391252"/>
            <a:ext cx="607286" cy="4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6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375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4676" y="859399"/>
            <a:ext cx="7251049" cy="73564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7666" y="1601919"/>
            <a:ext cx="7241530" cy="338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38785" y="4662606"/>
            <a:ext cx="792782" cy="27463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900">
                <a:solidFill>
                  <a:srgbClr val="696A6D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fld id="{4572941C-6974-BE4E-9E84-DF4E3BF99134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35" r:id="rId3"/>
    <p:sldLayoutId id="2147483748" r:id="rId4"/>
    <p:sldLayoutId id="2147483753" r:id="rId5"/>
    <p:sldLayoutId id="2147483749" r:id="rId6"/>
    <p:sldLayoutId id="2147483751" r:id="rId7"/>
    <p:sldLayoutId id="2147483752" r:id="rId8"/>
    <p:sldLayoutId id="2147483755" r:id="rId9"/>
  </p:sldLayoutIdLst>
  <p:hf hdr="0" ftr="0" dt="0"/>
  <p:txStyles>
    <p:titleStyle>
      <a:lvl1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 kern="1200" spc="-30">
          <a:solidFill>
            <a:srgbClr val="B30838"/>
          </a:solidFill>
          <a:latin typeface="Franklin Gothic Medium" charset="0"/>
          <a:ea typeface="Franklin Gothic Medium" charset="0"/>
          <a:cs typeface="Franklin Gothic Medium" charset="0"/>
        </a:defRPr>
      </a:lvl1pPr>
      <a:lvl2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ea typeface="Arial" charset="0"/>
          <a:cs typeface="Arial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ea typeface="Arial" charset="0"/>
          <a:cs typeface="Arial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ea typeface="Arial" charset="0"/>
          <a:cs typeface="Arial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ea typeface="Arial" charset="0"/>
          <a:cs typeface="Arial" charset="0"/>
        </a:defRPr>
      </a:lvl9pPr>
    </p:titleStyle>
    <p:bodyStyle>
      <a:lvl1pPr marL="137160" indent="-137160" algn="l" defTabSz="457200" rtl="0" fontAlgn="base">
        <a:spcBef>
          <a:spcPts val="0"/>
        </a:spcBef>
        <a:spcAft>
          <a:spcPts val="600"/>
        </a:spcAft>
        <a:buClr>
          <a:schemeClr val="accent1"/>
        </a:buClr>
        <a:buSzPct val="125000"/>
        <a:buFont typeface="Wingdings" panose="05000000000000000000" pitchFamily="2" charset="2"/>
        <a:buChar char="§"/>
        <a:defRPr sz="1200" kern="1200">
          <a:solidFill>
            <a:srgbClr val="696A6D"/>
          </a:solidFill>
          <a:latin typeface="+mn-lt"/>
          <a:ea typeface="Franklin Gothic Medium" charset="0"/>
          <a:cs typeface="Franklin Gothic Medium" charset="0"/>
        </a:defRPr>
      </a:lvl1pPr>
      <a:lvl2pPr marL="320040" indent="-137160" algn="l" defTabSz="457200" rtl="0" fontAlgn="base">
        <a:spcBef>
          <a:spcPts val="0"/>
        </a:spcBef>
        <a:spcAft>
          <a:spcPts val="600"/>
        </a:spcAft>
        <a:buClr>
          <a:srgbClr val="696A6D"/>
        </a:buClr>
        <a:buSzPct val="125000"/>
        <a:buFont typeface="Wingdings" panose="05000000000000000000" pitchFamily="2" charset="2"/>
        <a:buChar char="§"/>
        <a:defRPr sz="1200" kern="1200">
          <a:solidFill>
            <a:srgbClr val="696A6D"/>
          </a:solidFill>
          <a:latin typeface="+mn-lt"/>
          <a:ea typeface="Franklin Gothic Medium" charset="0"/>
          <a:cs typeface="Franklin Gothic Medium" charset="0"/>
        </a:defRPr>
      </a:lvl2pPr>
      <a:lvl3pPr marL="457200" indent="-137160" algn="l" defTabSz="457200" rtl="0" fontAlgn="base">
        <a:spcBef>
          <a:spcPts val="0"/>
        </a:spcBef>
        <a:spcAft>
          <a:spcPts val="600"/>
        </a:spcAft>
        <a:buFont typeface="AppleSymbols" charset="0"/>
        <a:buChar char="⎻"/>
        <a:defRPr sz="1200" kern="1200" baseline="0">
          <a:solidFill>
            <a:srgbClr val="696A6D"/>
          </a:solidFill>
          <a:latin typeface="+mn-lt"/>
          <a:ea typeface="Franklin Gothic Medium" charset="0"/>
          <a:cs typeface="Franklin Gothic Medium" charset="0"/>
        </a:defRPr>
      </a:lvl3pPr>
      <a:lvl4pPr marL="1539875" indent="-168275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1998663" indent="-169863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tif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hyperlink" Target="mailto:rabbasi@iu.ed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tif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6.tif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tif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Anesthetic Management of Patients with Hypoplastic Left Heart Syndrome for Non-Cardiac Surgery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98622" y="2906490"/>
            <a:ext cx="4978059" cy="1382046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Rania K. Abbasi, MD, FASA</a:t>
            </a:r>
          </a:p>
          <a:p>
            <a:pPr algn="ctr" eaLnBrk="1" hangingPunct="1"/>
            <a:r>
              <a:rPr lang="en-US" altLang="en-US" dirty="0"/>
              <a:t>Associate Professor of Clinical Anesthesia</a:t>
            </a:r>
          </a:p>
          <a:p>
            <a:pPr algn="ctr" eaLnBrk="1" hangingPunct="1"/>
            <a:r>
              <a:rPr lang="en-US" altLang="en-US" dirty="0"/>
              <a:t>Riley Hospital for Children</a:t>
            </a:r>
          </a:p>
          <a:p>
            <a:pPr algn="ctr" eaLnBrk="1" hangingPunct="1"/>
            <a:r>
              <a:rPr lang="en-US" altLang="en-US" dirty="0"/>
              <a:t>Indianapolis, Indiana, USA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E6C5E0-F9AC-284A-9812-FB22A244D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24"/>
    </mc:Choice>
    <mc:Fallback xmlns="">
      <p:transition spd="slow" advTm="27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6DA41-E80B-054C-A757-85F53F9B6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Postoperative Management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1CF153-1412-5849-8CBC-BF11D7FAA2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10</a:t>
            </a:fld>
            <a:endParaRPr lang="en-US" alt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FB74B-1C55-D440-95F6-E136FF229A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/>
              <a:t>Transport is Risky!</a:t>
            </a:r>
          </a:p>
          <a:p>
            <a:endParaRPr lang="en-US" sz="1800" dirty="0"/>
          </a:p>
          <a:p>
            <a:r>
              <a:rPr lang="en-US" sz="1800" dirty="0"/>
              <a:t>Consider ICU postop 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FE4E7F-0402-7F4E-9A0D-D0638DC73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60CF70-0FA6-6547-8B32-5FC166C0FA89}"/>
              </a:ext>
            </a:extLst>
          </p:cNvPr>
          <p:cNvSpPr txBox="1"/>
          <p:nvPr/>
        </p:nvSpPr>
        <p:spPr>
          <a:xfrm>
            <a:off x="5136776" y="18019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1D7E2E-1A25-2445-9EC5-3AE6ED9B1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1" y="1595044"/>
            <a:ext cx="4273234" cy="282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8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44"/>
    </mc:Choice>
    <mc:Fallback xmlns="">
      <p:transition spd="slow" advTm="62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11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dirty="0"/>
              <a:t>Rania K. Abbasi, MD, FASA</a:t>
            </a:r>
          </a:p>
          <a:p>
            <a:pPr marL="0" indent="0" algn="ctr">
              <a:buNone/>
            </a:pPr>
            <a:r>
              <a:rPr lang="en-US" sz="2400" dirty="0">
                <a:hlinkClick r:id="rId4"/>
              </a:rPr>
              <a:t>rabbasi@iu.edu</a:t>
            </a:r>
            <a:r>
              <a:rPr lang="en-US" sz="2400" dirty="0"/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999452-4431-5B41-B50C-64BD09C74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4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65"/>
    </mc:Choice>
    <mc:Fallback xmlns="">
      <p:transition spd="slow" advTm="20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12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000" dirty="0"/>
              <a:t>Gottlieb EA and </a:t>
            </a:r>
            <a:r>
              <a:rPr lang="en-US" sz="1000" dirty="0" err="1"/>
              <a:t>Andropoulos</a:t>
            </a:r>
            <a:r>
              <a:rPr lang="en-US" sz="1000" dirty="0"/>
              <a:t> DB.  Anesthesia for the patient with congenital heart disease presenting for noncardiac surgery.  </a:t>
            </a:r>
            <a:r>
              <a:rPr lang="en-US" sz="1000" i="1" dirty="0" err="1"/>
              <a:t>Curr</a:t>
            </a:r>
            <a:r>
              <a:rPr lang="en-US" sz="1000" i="1" dirty="0"/>
              <a:t> </a:t>
            </a:r>
            <a:r>
              <a:rPr lang="en-US" sz="1000" i="1" dirty="0" err="1"/>
              <a:t>Opin</a:t>
            </a:r>
            <a:r>
              <a:rPr lang="en-US" sz="1000" i="1" dirty="0"/>
              <a:t> </a:t>
            </a:r>
            <a:r>
              <a:rPr lang="en-US" sz="1000" i="1" dirty="0" err="1"/>
              <a:t>Anesthesiol</a:t>
            </a:r>
            <a:r>
              <a:rPr lang="en-US" sz="1000" i="1" dirty="0"/>
              <a:t> </a:t>
            </a:r>
            <a:r>
              <a:rPr lang="en-US" sz="1000" dirty="0"/>
              <a:t>2013; 26: 318-26.</a:t>
            </a:r>
          </a:p>
          <a:p>
            <a:r>
              <a:rPr lang="en-US" sz="1000" dirty="0" err="1"/>
              <a:t>Twite</a:t>
            </a:r>
            <a:r>
              <a:rPr lang="en-US" sz="1000" dirty="0"/>
              <a:t> MD and </a:t>
            </a:r>
            <a:r>
              <a:rPr lang="en-US" sz="1000" dirty="0" err="1"/>
              <a:t>Ing</a:t>
            </a:r>
            <a:r>
              <a:rPr lang="en-US" sz="1000" dirty="0"/>
              <a:t> RJ.  Anesthetic considerations in infants with hypoplastic left heart syndrome.  </a:t>
            </a:r>
            <a:r>
              <a:rPr lang="en-US" sz="1000" i="1" dirty="0" err="1"/>
              <a:t>Semin</a:t>
            </a:r>
            <a:r>
              <a:rPr lang="en-US" sz="1000" i="1" dirty="0"/>
              <a:t> </a:t>
            </a:r>
            <a:r>
              <a:rPr lang="en-US" sz="1000" i="1" dirty="0" err="1"/>
              <a:t>Cardiothorac</a:t>
            </a:r>
            <a:r>
              <a:rPr lang="en-US" sz="1000" i="1" dirty="0"/>
              <a:t> </a:t>
            </a:r>
            <a:r>
              <a:rPr lang="en-US" sz="1000" i="1" dirty="0" err="1"/>
              <a:t>Vasc</a:t>
            </a:r>
            <a:r>
              <a:rPr lang="en-US" sz="1000" i="1" dirty="0"/>
              <a:t> </a:t>
            </a:r>
            <a:r>
              <a:rPr lang="en-US" sz="1000" i="1" dirty="0" err="1"/>
              <a:t>Anesth</a:t>
            </a:r>
            <a:r>
              <a:rPr lang="en-US" sz="1000" i="1" dirty="0"/>
              <a:t> </a:t>
            </a:r>
            <a:r>
              <a:rPr lang="en-US" sz="1000" dirty="0"/>
              <a:t>2013; 17(2): 137-45.</a:t>
            </a:r>
          </a:p>
          <a:p>
            <a:r>
              <a:rPr lang="en-US" sz="1000" dirty="0" err="1"/>
              <a:t>Ramamoorthy</a:t>
            </a:r>
            <a:r>
              <a:rPr lang="en-US" sz="1000" dirty="0"/>
              <a:t> C, </a:t>
            </a:r>
            <a:r>
              <a:rPr lang="en-US" sz="1000" dirty="0" err="1"/>
              <a:t>Haberkern</a:t>
            </a:r>
            <a:r>
              <a:rPr lang="en-US" sz="1000" dirty="0"/>
              <a:t> CM, </a:t>
            </a:r>
            <a:r>
              <a:rPr lang="en-US" sz="1000" dirty="0" err="1"/>
              <a:t>Bhananker</a:t>
            </a:r>
            <a:r>
              <a:rPr lang="en-US" sz="1000" dirty="0"/>
              <a:t> SM, et al.  Anesthesia-related cardiac arrest in children with heart disease: data from the Pediatric Perioperative Cardiac Arrest (POCA) Registry.  </a:t>
            </a:r>
            <a:r>
              <a:rPr lang="en-US" sz="1000" i="1" dirty="0" err="1"/>
              <a:t>Anesth</a:t>
            </a:r>
            <a:r>
              <a:rPr lang="en-US" sz="1000" i="1" dirty="0"/>
              <a:t> </a:t>
            </a:r>
            <a:r>
              <a:rPr lang="en-US" sz="1000" i="1" dirty="0" err="1"/>
              <a:t>Analg</a:t>
            </a:r>
            <a:r>
              <a:rPr lang="en-US" sz="1000" i="1" dirty="0"/>
              <a:t> </a:t>
            </a:r>
            <a:r>
              <a:rPr lang="en-US" sz="1000" dirty="0"/>
              <a:t>2010; 110: 1376-82.</a:t>
            </a:r>
          </a:p>
          <a:p>
            <a:r>
              <a:rPr lang="en-US" sz="1000" dirty="0"/>
              <a:t>Brown ML, DiNardo JA, </a:t>
            </a:r>
            <a:r>
              <a:rPr lang="en-US" sz="1000" dirty="0" err="1"/>
              <a:t>Odegard</a:t>
            </a:r>
            <a:r>
              <a:rPr lang="en-US" sz="1000" dirty="0"/>
              <a:t> KC.  Patients with single ventricle physiology undergoing noncardiac surgery are at high risk of adverse events.  </a:t>
            </a:r>
            <a:r>
              <a:rPr lang="en-US" sz="1000" i="1" dirty="0"/>
              <a:t>Pediatric Anesthesia </a:t>
            </a:r>
            <a:r>
              <a:rPr lang="en-US" sz="1000" dirty="0"/>
              <a:t>2015; 25: 846-51.</a:t>
            </a:r>
          </a:p>
          <a:p>
            <a:r>
              <a:rPr lang="en-US" sz="1000" dirty="0"/>
              <a:t>Taylor D and </a:t>
            </a:r>
            <a:r>
              <a:rPr lang="en-US" sz="1000" dirty="0" err="1"/>
              <a:t>Habre</a:t>
            </a:r>
            <a:r>
              <a:rPr lang="en-US" sz="1000" dirty="0"/>
              <a:t> W.  Risk associated with anesthesia for noncardiac surgery in children with congenital heart disease.  </a:t>
            </a:r>
            <a:r>
              <a:rPr lang="en-US" sz="1000" i="1" dirty="0"/>
              <a:t>Pediatric Anesthesia </a:t>
            </a:r>
            <a:r>
              <a:rPr lang="en-US" sz="1000" dirty="0"/>
              <a:t>2019; 29: 426-34.</a:t>
            </a:r>
          </a:p>
          <a:p>
            <a:r>
              <a:rPr lang="en-US" sz="1000" dirty="0" err="1"/>
              <a:t>Faraoni</a:t>
            </a:r>
            <a:r>
              <a:rPr lang="en-US" sz="1000" dirty="0"/>
              <a:t> D, Vo D, Nasr V, et al.  Development and validation of a risk stratification score for children with congenital heart disease undergoing noncardiac surgery.  </a:t>
            </a:r>
            <a:r>
              <a:rPr lang="en-US" sz="1000" i="1" dirty="0" err="1"/>
              <a:t>Anesth</a:t>
            </a:r>
            <a:r>
              <a:rPr lang="en-US" sz="1000" i="1" dirty="0"/>
              <a:t> </a:t>
            </a:r>
            <a:r>
              <a:rPr lang="en-US" sz="1000" i="1" dirty="0" err="1"/>
              <a:t>Analg</a:t>
            </a:r>
            <a:r>
              <a:rPr lang="en-US" sz="1000" i="1" dirty="0"/>
              <a:t> </a:t>
            </a:r>
            <a:r>
              <a:rPr lang="en-US" sz="1000" dirty="0"/>
              <a:t>2016; 123: 824-30.</a:t>
            </a:r>
          </a:p>
          <a:p>
            <a:r>
              <a:rPr lang="en-US" sz="1000" dirty="0" err="1"/>
              <a:t>Saettele</a:t>
            </a:r>
            <a:r>
              <a:rPr lang="en-US" sz="1000" dirty="0"/>
              <a:t> AK, Christensen JL, Chilson KL, et al.  Children with heart disease: risk stratification for non-cardiac surgery. </a:t>
            </a:r>
            <a:r>
              <a:rPr lang="en-US" sz="1000" i="1" dirty="0"/>
              <a:t> Journal of Clinical Anesthesia </a:t>
            </a:r>
            <a:r>
              <a:rPr lang="en-US" sz="1000" dirty="0"/>
              <a:t>2016; 35: 479-484.</a:t>
            </a:r>
          </a:p>
          <a:p>
            <a:r>
              <a:rPr lang="en-US" sz="1000" dirty="0"/>
              <a:t>Song IK and Shin WJ.  Who are at high risk of mortality and morbidity among children with congenital heart disease undergoing noncardiac surgery? </a:t>
            </a:r>
            <a:r>
              <a:rPr lang="en-US" sz="1000" i="1" dirty="0" err="1"/>
              <a:t>Anesth</a:t>
            </a:r>
            <a:r>
              <a:rPr lang="en-US" sz="1000" i="1" dirty="0"/>
              <a:t> Pain Med </a:t>
            </a:r>
            <a:r>
              <a:rPr lang="en-US" sz="1000" dirty="0"/>
              <a:t>2021; 16: 1-7.</a:t>
            </a:r>
          </a:p>
          <a:p>
            <a:r>
              <a:rPr lang="en-US" sz="1000" dirty="0"/>
              <a:t>White MC.  Approach to managing children with heart disease for noncardiac surgery.  </a:t>
            </a:r>
            <a:r>
              <a:rPr lang="en-US" sz="1000" i="1" dirty="0"/>
              <a:t>Pediatric Anesthesia </a:t>
            </a:r>
            <a:r>
              <a:rPr lang="en-US" sz="1000" dirty="0"/>
              <a:t>2011; 21: 522-29.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9729DB-5028-2640-AB7E-A682A5E4D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7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1"/>
    </mc:Choice>
    <mc:Fallback xmlns="">
      <p:transition spd="slow" advTm="10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2</a:t>
            </a:fld>
            <a:endParaRPr lang="en-US" altLang="x-non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400" dirty="0"/>
              <a:t>Anatomy/Pathophysiology/Palliation of hypoplastic left heart syndrome (HLHS) </a:t>
            </a:r>
          </a:p>
          <a:p>
            <a:r>
              <a:rPr lang="en-US" sz="1400" dirty="0"/>
              <a:t>Preoperative: </a:t>
            </a:r>
          </a:p>
          <a:p>
            <a:pPr lvl="1"/>
            <a:r>
              <a:rPr lang="en-US" sz="1400" dirty="0"/>
              <a:t>Risk assessment </a:t>
            </a:r>
          </a:p>
          <a:p>
            <a:pPr lvl="1"/>
            <a:r>
              <a:rPr lang="en-US" sz="1400" dirty="0"/>
              <a:t>Preoperative evaluation </a:t>
            </a:r>
          </a:p>
          <a:p>
            <a:r>
              <a:rPr lang="en-US" sz="1400" dirty="0"/>
              <a:t>Intraoperative </a:t>
            </a:r>
          </a:p>
          <a:p>
            <a:pPr lvl="1"/>
            <a:r>
              <a:rPr lang="en-US" sz="1400" dirty="0"/>
              <a:t>Anesthetic goals</a:t>
            </a:r>
          </a:p>
          <a:p>
            <a:pPr lvl="1"/>
            <a:r>
              <a:rPr lang="en-US" sz="1400" dirty="0"/>
              <a:t>Monitoring</a:t>
            </a:r>
          </a:p>
          <a:p>
            <a:pPr lvl="1"/>
            <a:r>
              <a:rPr lang="en-US" sz="1400" dirty="0"/>
              <a:t>Anesthetic technique</a:t>
            </a:r>
          </a:p>
          <a:p>
            <a:r>
              <a:rPr lang="en-US" sz="1400" dirty="0"/>
              <a:t>Postoperative </a:t>
            </a:r>
          </a:p>
          <a:p>
            <a:pPr lvl="1"/>
            <a:r>
              <a:rPr lang="en-US" sz="1400" dirty="0"/>
              <a:t>Monitoring</a:t>
            </a:r>
          </a:p>
          <a:p>
            <a:pPr lvl="1"/>
            <a:r>
              <a:rPr lang="en-US" sz="1400" dirty="0"/>
              <a:t>Discharge 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490CC7-9BDC-1441-A755-A11C7E957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1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4"/>
    </mc:Choice>
    <mc:Fallback xmlns="">
      <p:transition spd="slow" advTm="22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7F9A9-3F0F-0D42-BC1A-6C1235390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33CCF6-88E3-354B-9A5B-A509899BC0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3</a:t>
            </a:fld>
            <a:endParaRPr lang="en-US" alt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AB00E-509A-934D-8E6B-B9B8F1ADE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870" y="1438033"/>
            <a:ext cx="5165691" cy="341660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58CBDB-C8A5-1A4B-BCB2-BEB336DE7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31"/>
    </mc:Choice>
    <mc:Fallback xmlns="">
      <p:transition spd="slow" advTm="85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886B2-980A-144D-BF53-C8D4C0E8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Stages of HLHS Palliation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8D8BDA-D050-D945-8C6E-AF872887A4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4</a:t>
            </a:fld>
            <a:endParaRPr lang="en-US" altLang="x-none" dirty="0"/>
          </a:p>
        </p:txBody>
      </p:sp>
      <p:pic>
        <p:nvPicPr>
          <p:cNvPr id="8" name="Picture 2" descr="Stage illustrations.jpg">
            <a:extLst>
              <a:ext uri="{FF2B5EF4-FFF2-40B4-BE49-F238E27FC236}">
                <a16:creationId xmlns:a16="http://schemas.microsoft.com/office/drawing/2014/main" id="{E892BA09-A616-B345-A893-6C3D65D83D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95" t="44444" r="5617" b="25555"/>
          <a:stretch>
            <a:fillRect/>
          </a:stretch>
        </p:blipFill>
        <p:spPr bwMode="auto">
          <a:xfrm>
            <a:off x="666754" y="1523604"/>
            <a:ext cx="8264813" cy="354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E550CC-E869-6E44-B42C-5DA1137D8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8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22"/>
    </mc:Choice>
    <mc:Fallback xmlns="">
      <p:transition spd="slow" advTm="116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18ED0-6FF1-B14D-959A-0C790958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Assessment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C9C059-24DB-CA43-B27B-CEF2E0FA0E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5</a:t>
            </a:fld>
            <a:endParaRPr lang="en-US" alt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FE7998-8056-4548-BA64-AF7B0603D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294" y="1505836"/>
            <a:ext cx="7743809" cy="1806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43FDDD-84DD-234C-9B74-3964347F7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2404" y="3256082"/>
            <a:ext cx="3035591" cy="125610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83D7BD-77C1-314F-8277-BBB032DB3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3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67"/>
    </mc:Choice>
    <mc:Fallback xmlns="">
      <p:transition spd="slow" advTm="121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5609-981F-D744-8B0E-05A0EFB9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Assessment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5E852-8B22-9A44-871F-0AA53C499E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6</a:t>
            </a:fld>
            <a:endParaRPr lang="en-US" alt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E30E57-70B9-B44A-B3C2-DB4AD27EF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212" y="2746430"/>
            <a:ext cx="4883788" cy="1303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D8D72E-75CC-AB48-8140-5723A683F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8" y="1529062"/>
            <a:ext cx="4522569" cy="1136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B26420-1BDB-9E40-8F9F-1C218DD01D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212" y="190651"/>
            <a:ext cx="4592818" cy="2102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A1D095-77BE-B543-8298-CA3B853FD7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617" y="3521458"/>
            <a:ext cx="4261435" cy="12406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7758BC8-665C-FA41-A5B9-30C382EEF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6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36"/>
    </mc:Choice>
    <mc:Fallback xmlns="">
      <p:transition spd="slow" advTm="106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DA28A-4B90-9F40-B492-9AD34B16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676" y="584761"/>
            <a:ext cx="7251049" cy="735645"/>
          </a:xfrm>
        </p:spPr>
        <p:txBody>
          <a:bodyPr/>
          <a:lstStyle/>
          <a:p>
            <a:r>
              <a:rPr lang="en-US" dirty="0"/>
              <a:t>Preoperative Evaluation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665C9C-2DD8-934F-949B-DCA43240EB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7</a:t>
            </a:fld>
            <a:endParaRPr lang="en-US" alt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24D1E-66F1-424E-BF38-F1218F2AD8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4676" y="1272889"/>
            <a:ext cx="7133900" cy="3067562"/>
          </a:xfrm>
        </p:spPr>
        <p:txBody>
          <a:bodyPr/>
          <a:lstStyle/>
          <a:p>
            <a:r>
              <a:rPr lang="en-US" sz="1800" dirty="0"/>
              <a:t>Understand the anatomy and physiology at each stage of single ventricle palliation</a:t>
            </a:r>
          </a:p>
          <a:p>
            <a:r>
              <a:rPr lang="en-US" sz="1800" dirty="0"/>
              <a:t>Multi-disciplinary approach </a:t>
            </a:r>
          </a:p>
          <a:p>
            <a:r>
              <a:rPr lang="en-US" sz="1800" dirty="0"/>
              <a:t>Recent echocardiogram</a:t>
            </a:r>
          </a:p>
          <a:p>
            <a:r>
              <a:rPr lang="en-US" sz="1800" dirty="0"/>
              <a:t>Hematocrit</a:t>
            </a:r>
          </a:p>
          <a:p>
            <a:r>
              <a:rPr lang="en-US" sz="1800" dirty="0"/>
              <a:t>NPO status</a:t>
            </a:r>
          </a:p>
          <a:p>
            <a:r>
              <a:rPr lang="en-US" sz="1800" dirty="0"/>
              <a:t>Medications</a:t>
            </a:r>
          </a:p>
          <a:p>
            <a:r>
              <a:rPr lang="en-US" sz="1800" dirty="0"/>
              <a:t>IV access </a:t>
            </a:r>
          </a:p>
          <a:p>
            <a:r>
              <a:rPr lang="en-US" sz="1800" dirty="0"/>
              <a:t>Timing </a:t>
            </a:r>
          </a:p>
          <a:p>
            <a:r>
              <a:rPr lang="en-US" sz="1800" dirty="0"/>
              <a:t>Anesthetic Bundling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2F01C7-5DCD-3641-86EF-2476F1478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67"/>
    </mc:Choice>
    <mc:Fallback xmlns="">
      <p:transition spd="slow" advTm="135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ED027-CC70-E940-8D46-0115DF710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676" y="196155"/>
            <a:ext cx="7251049" cy="735645"/>
          </a:xfrm>
        </p:spPr>
        <p:txBody>
          <a:bodyPr/>
          <a:lstStyle/>
          <a:p>
            <a:r>
              <a:rPr lang="en-US" dirty="0"/>
              <a:t>Intraoperative Management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58D920-8D51-4245-BF55-FDA6B68850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8</a:t>
            </a:fld>
            <a:endParaRPr lang="en-US" alt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455763-D4EE-0E49-A774-B515595594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4676" y="906384"/>
            <a:ext cx="7133900" cy="4333212"/>
          </a:xfrm>
        </p:spPr>
        <p:txBody>
          <a:bodyPr/>
          <a:lstStyle/>
          <a:p>
            <a:r>
              <a:rPr lang="en-US" sz="1600" b="1" dirty="0">
                <a:solidFill>
                  <a:schemeClr val="accent1"/>
                </a:solidFill>
              </a:rPr>
              <a:t>Anesthetic Goals</a:t>
            </a:r>
          </a:p>
          <a:p>
            <a:pPr lvl="1"/>
            <a:r>
              <a:rPr lang="en-US" sz="1600" b="1" dirty="0">
                <a:solidFill>
                  <a:schemeClr val="accent1"/>
                </a:solidFill>
              </a:rPr>
              <a:t>Stage I (Norwood)</a:t>
            </a:r>
          </a:p>
          <a:p>
            <a:pPr lvl="2"/>
            <a:r>
              <a:rPr lang="en-US" sz="1600" b="1" dirty="0" err="1">
                <a:solidFill>
                  <a:schemeClr val="tx2"/>
                </a:solidFill>
              </a:rPr>
              <a:t>Qp:Qs</a:t>
            </a:r>
            <a:r>
              <a:rPr lang="en-US" sz="1600" b="1" dirty="0">
                <a:solidFill>
                  <a:schemeClr val="tx2"/>
                </a:solidFill>
              </a:rPr>
              <a:t>=1:1 </a:t>
            </a:r>
          </a:p>
          <a:p>
            <a:pPr lvl="2"/>
            <a:r>
              <a:rPr lang="en-US" sz="1600" b="1" dirty="0">
                <a:solidFill>
                  <a:schemeClr val="tx2"/>
                </a:solidFill>
              </a:rPr>
              <a:t>Avoid Low PVR</a:t>
            </a:r>
          </a:p>
          <a:p>
            <a:pPr lvl="2"/>
            <a:r>
              <a:rPr lang="en-US" sz="1600" b="1" dirty="0">
                <a:solidFill>
                  <a:schemeClr val="tx2"/>
                </a:solidFill>
              </a:rPr>
              <a:t>Avoid High SVR</a:t>
            </a:r>
          </a:p>
          <a:p>
            <a:pPr lvl="2"/>
            <a:r>
              <a:rPr lang="en-US" sz="1600" b="1" dirty="0">
                <a:solidFill>
                  <a:schemeClr val="tx2"/>
                </a:solidFill>
              </a:rPr>
              <a:t>Maintain ventricular function  </a:t>
            </a:r>
            <a:endParaRPr lang="en-US" sz="1600" b="1" dirty="0">
              <a:solidFill>
                <a:schemeClr val="accent1"/>
              </a:solidFill>
            </a:endParaRPr>
          </a:p>
          <a:p>
            <a:pPr lvl="1"/>
            <a:r>
              <a:rPr lang="en-US" sz="1600" b="1" dirty="0">
                <a:solidFill>
                  <a:schemeClr val="accent1"/>
                </a:solidFill>
              </a:rPr>
              <a:t>Stage II (Hemi-Fontan/Glenn)</a:t>
            </a:r>
          </a:p>
          <a:p>
            <a:pPr lvl="2"/>
            <a:r>
              <a:rPr lang="en-US" sz="1600" b="1" dirty="0">
                <a:solidFill>
                  <a:schemeClr val="tx2"/>
                </a:solidFill>
              </a:rPr>
              <a:t>Keep PVR Low</a:t>
            </a:r>
          </a:p>
          <a:p>
            <a:pPr lvl="2"/>
            <a:r>
              <a:rPr lang="en-US" sz="1600" b="1" dirty="0">
                <a:solidFill>
                  <a:schemeClr val="tx2"/>
                </a:solidFill>
              </a:rPr>
              <a:t>Optimize intravascular volume</a:t>
            </a:r>
            <a:endParaRPr lang="en-US" sz="1600" b="1" dirty="0">
              <a:solidFill>
                <a:schemeClr val="accent1"/>
              </a:solidFill>
            </a:endParaRPr>
          </a:p>
          <a:p>
            <a:pPr lvl="1"/>
            <a:r>
              <a:rPr lang="en-US" sz="1600" b="1" dirty="0">
                <a:solidFill>
                  <a:schemeClr val="accent1"/>
                </a:solidFill>
              </a:rPr>
              <a:t>Stage III (Fontan)</a:t>
            </a:r>
          </a:p>
          <a:p>
            <a:pPr lvl="2"/>
            <a:r>
              <a:rPr lang="en-US" sz="1600" b="1" dirty="0">
                <a:solidFill>
                  <a:schemeClr val="tx2"/>
                </a:solidFill>
              </a:rPr>
              <a:t>Keep PVR Low</a:t>
            </a:r>
          </a:p>
          <a:p>
            <a:pPr lvl="2"/>
            <a:r>
              <a:rPr lang="en-US" sz="1600" b="1" dirty="0">
                <a:solidFill>
                  <a:schemeClr val="tx2"/>
                </a:solidFill>
              </a:rPr>
              <a:t>Optimize intravascular volume</a:t>
            </a:r>
          </a:p>
          <a:p>
            <a:pPr lvl="2"/>
            <a:r>
              <a:rPr lang="en-US" sz="1600" b="1" dirty="0">
                <a:solidFill>
                  <a:schemeClr val="tx2"/>
                </a:solidFill>
              </a:rPr>
              <a:t>Maintain ventricular function  </a:t>
            </a:r>
            <a:endParaRPr lang="en-US" sz="1600" b="1" dirty="0">
              <a:solidFill>
                <a:schemeClr val="accent1"/>
              </a:solidFill>
            </a:endParaRPr>
          </a:p>
          <a:p>
            <a:pPr marL="320040" lvl="2" indent="0">
              <a:buNone/>
            </a:pPr>
            <a:endParaRPr lang="en-US" sz="1600" b="1" dirty="0">
              <a:solidFill>
                <a:schemeClr val="accent1"/>
              </a:solidFill>
            </a:endParaRPr>
          </a:p>
          <a:p>
            <a:pPr lvl="2"/>
            <a:endParaRPr lang="en-US" sz="1800" b="1" dirty="0">
              <a:solidFill>
                <a:schemeClr val="tx2"/>
              </a:solidFill>
            </a:endParaRPr>
          </a:p>
          <a:p>
            <a:pPr lvl="2"/>
            <a:endParaRPr lang="en-US" sz="1800" b="1" dirty="0">
              <a:solidFill>
                <a:schemeClr val="accent1"/>
              </a:solidFill>
            </a:endParaRPr>
          </a:p>
          <a:p>
            <a:pPr lvl="2"/>
            <a:endParaRPr lang="en-US" sz="1800" b="1" dirty="0">
              <a:solidFill>
                <a:schemeClr val="accent1"/>
              </a:solidFill>
            </a:endParaRPr>
          </a:p>
          <a:p>
            <a:pPr lvl="2"/>
            <a:endParaRPr lang="en-US" sz="1800" b="1" dirty="0">
              <a:solidFill>
                <a:schemeClr val="accent1"/>
              </a:solidFill>
            </a:endParaRPr>
          </a:p>
          <a:p>
            <a:pPr marL="182880" lvl="1" indent="0">
              <a:buNone/>
            </a:pPr>
            <a:endParaRPr lang="en-US" sz="1800" b="1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CCA54-EB63-1A4C-B74E-CCB475997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357" y="678113"/>
            <a:ext cx="3188998" cy="425913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086B03-EF95-A842-AD50-60F1D8978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9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80"/>
    </mc:Choice>
    <mc:Fallback xmlns="">
      <p:transition spd="slow" advTm="206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ED027-CC70-E940-8D46-0115DF71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Intraoperative Management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58D920-8D51-4245-BF55-FDA6B68850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941C-6974-BE4E-9E84-DF4E3BF99134}" type="slidenum">
              <a:rPr lang="en-US" altLang="x-none" smtClean="0"/>
              <a:pPr/>
              <a:t>9</a:t>
            </a:fld>
            <a:endParaRPr lang="en-US" alt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455763-D4EE-0E49-A774-B515595594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3254" y="1948441"/>
            <a:ext cx="7133900" cy="3232554"/>
          </a:xfrm>
        </p:spPr>
        <p:txBody>
          <a:bodyPr/>
          <a:lstStyle/>
          <a:p>
            <a:r>
              <a:rPr lang="en-US" sz="2000" b="1" dirty="0">
                <a:solidFill>
                  <a:schemeClr val="accent1"/>
                </a:solidFill>
              </a:rPr>
              <a:t>Monitoring 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1"/>
              </a:solidFill>
            </a:endParaRPr>
          </a:p>
          <a:p>
            <a:r>
              <a:rPr lang="en-US" sz="2000" b="1" dirty="0">
                <a:solidFill>
                  <a:schemeClr val="accent1"/>
                </a:solidFill>
              </a:rPr>
              <a:t>Anesthetic Technique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Intravenous vs. Inhaled Induction?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Ventilatory management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Inotropes</a:t>
            </a:r>
          </a:p>
          <a:p>
            <a:pPr lvl="1"/>
            <a:endParaRPr lang="en-US" sz="2000" b="1" dirty="0">
              <a:solidFill>
                <a:schemeClr val="tx2"/>
              </a:solidFill>
            </a:endParaRPr>
          </a:p>
          <a:p>
            <a:pPr lvl="1"/>
            <a:endParaRPr lang="en-US" sz="2000" b="1" dirty="0">
              <a:solidFill>
                <a:schemeClr val="accent1"/>
              </a:solidFill>
            </a:endParaRPr>
          </a:p>
          <a:p>
            <a:pPr lvl="1"/>
            <a:endParaRPr lang="en-US" sz="1800" b="1" dirty="0">
              <a:solidFill>
                <a:schemeClr val="accent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2FA059-B052-B443-8464-C1291B164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1B8BBB-52EF-C64D-9FC5-7D1A10A4C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823" y="229083"/>
            <a:ext cx="4144984" cy="273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8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Indiana University Health">
      <a:dk1>
        <a:sysClr val="windowText" lastClr="000000"/>
      </a:dk1>
      <a:lt1>
        <a:sysClr val="window" lastClr="FFFFFF"/>
      </a:lt1>
      <a:dk2>
        <a:srgbClr val="A1A1A4"/>
      </a:dk2>
      <a:lt2>
        <a:srgbClr val="EEECE1"/>
      </a:lt2>
      <a:accent1>
        <a:srgbClr val="B30838"/>
      </a:accent1>
      <a:accent2>
        <a:srgbClr val="F2EDD7"/>
      </a:accent2>
      <a:accent3>
        <a:srgbClr val="AFDDD2"/>
      </a:accent3>
      <a:accent4>
        <a:srgbClr val="D0E4A6"/>
      </a:accent4>
      <a:accent5>
        <a:srgbClr val="E9D666"/>
      </a:accent5>
      <a:accent6>
        <a:srgbClr val="C2D1D4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23278</TotalTime>
  <Words>494</Words>
  <Application>Microsoft Macintosh PowerPoint</Application>
  <PresentationFormat>On-screen Show (16:9)</PresentationFormat>
  <Paragraphs>96</Paragraphs>
  <Slides>12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AppleSymbols</vt:lpstr>
      <vt:lpstr>Arial</vt:lpstr>
      <vt:lpstr>Calibri</vt:lpstr>
      <vt:lpstr>Franklin Gothic Book</vt:lpstr>
      <vt:lpstr>Franklin Gothic Medium</vt:lpstr>
      <vt:lpstr>Wingdings</vt:lpstr>
      <vt:lpstr>1_Office Theme</vt:lpstr>
      <vt:lpstr>Anesthetic Management of Patients with Hypoplastic Left Heart Syndrome for Non-Cardiac Surgery</vt:lpstr>
      <vt:lpstr>Overview</vt:lpstr>
      <vt:lpstr>HLHS</vt:lpstr>
      <vt:lpstr>Stages of HLHS Palliation</vt:lpstr>
      <vt:lpstr>Risk Assessment</vt:lpstr>
      <vt:lpstr>Risk Assessment</vt:lpstr>
      <vt:lpstr>Preoperative Evaluation</vt:lpstr>
      <vt:lpstr>Intraoperative Management</vt:lpstr>
      <vt:lpstr>Intraoperative Management</vt:lpstr>
      <vt:lpstr>Postoperative Management </vt:lpstr>
      <vt:lpstr>Questions?</vt:lpstr>
      <vt:lpstr>References:</vt:lpstr>
    </vt:vector>
  </TitlesOfParts>
  <Company>IU Health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Evolving the IU Health Brand Strategy</dc:title>
  <dc:creator>Mangan, David P</dc:creator>
  <cp:lastModifiedBy>Rania Abbasi</cp:lastModifiedBy>
  <cp:revision>696</cp:revision>
  <cp:lastPrinted>2017-03-29T20:29:55Z</cp:lastPrinted>
  <dcterms:created xsi:type="dcterms:W3CDTF">2016-12-07T14:20:07Z</dcterms:created>
  <dcterms:modified xsi:type="dcterms:W3CDTF">2021-10-20T12:19:13Z</dcterms:modified>
</cp:coreProperties>
</file>